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FC503D19-B2FE-42F6-BEAD-A124FFB6BBFD}" type="datetimeFigureOut">
              <a:rPr lang="en-US" smtClean="0"/>
              <a:t>3/6/2016</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62DC5717-A257-4C24-8678-33DEFAC32325}"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2679246"/>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503D19-B2FE-42F6-BEAD-A124FFB6BBFD}" type="datetimeFigureOut">
              <a:rPr lang="en-US" smtClean="0"/>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C5717-A257-4C24-8678-33DEFAC32325}" type="slidenum">
              <a:rPr lang="en-US" smtClean="0"/>
              <a:t>‹#›</a:t>
            </a:fld>
            <a:endParaRPr lang="en-US"/>
          </a:p>
        </p:txBody>
      </p:sp>
    </p:spTree>
    <p:extLst>
      <p:ext uri="{BB962C8B-B14F-4D97-AF65-F5344CB8AC3E}">
        <p14:creationId xmlns:p14="http://schemas.microsoft.com/office/powerpoint/2010/main" val="3935436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FC503D19-B2FE-42F6-BEAD-A124FFB6BBFD}" type="datetimeFigureOut">
              <a:rPr lang="en-US" smtClean="0"/>
              <a:t>3/6/2016</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62DC5717-A257-4C24-8678-33DEFAC32325}"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230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503D19-B2FE-42F6-BEAD-A124FFB6BBFD}" type="datetimeFigureOut">
              <a:rPr lang="en-US" smtClean="0"/>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C5717-A257-4C24-8678-33DEFAC32325}" type="slidenum">
              <a:rPr lang="en-US" smtClean="0"/>
              <a:t>‹#›</a:t>
            </a:fld>
            <a:endParaRPr lang="en-US"/>
          </a:p>
        </p:txBody>
      </p:sp>
    </p:spTree>
    <p:extLst>
      <p:ext uri="{BB962C8B-B14F-4D97-AF65-F5344CB8AC3E}">
        <p14:creationId xmlns:p14="http://schemas.microsoft.com/office/powerpoint/2010/main" val="1942250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FC503D19-B2FE-42F6-BEAD-A124FFB6BBFD}" type="datetimeFigureOut">
              <a:rPr lang="en-US" smtClean="0"/>
              <a:t>3/6/2016</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62DC5717-A257-4C24-8678-33DEFAC32325}"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79794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503D19-B2FE-42F6-BEAD-A124FFB6BBFD}" type="datetimeFigureOut">
              <a:rPr lang="en-US" smtClean="0"/>
              <a:t>3/6/2016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C5717-A257-4C24-8678-33DEFAC32325}" type="slidenum">
              <a:rPr lang="en-US" smtClean="0"/>
              <a:t>‹#›</a:t>
            </a:fld>
            <a:endParaRPr lang="en-US"/>
          </a:p>
        </p:txBody>
      </p:sp>
    </p:spTree>
    <p:extLst>
      <p:ext uri="{BB962C8B-B14F-4D97-AF65-F5344CB8AC3E}">
        <p14:creationId xmlns:p14="http://schemas.microsoft.com/office/powerpoint/2010/main" val="1528352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503D19-B2FE-42F6-BEAD-A124FFB6BBFD}" type="datetimeFigureOut">
              <a:rPr lang="en-US" smtClean="0"/>
              <a:t>3/6/2016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C5717-A257-4C24-8678-33DEFAC32325}" type="slidenum">
              <a:rPr lang="en-US" smtClean="0"/>
              <a:t>‹#›</a:t>
            </a:fld>
            <a:endParaRPr lang="en-US"/>
          </a:p>
        </p:txBody>
      </p:sp>
    </p:spTree>
    <p:extLst>
      <p:ext uri="{BB962C8B-B14F-4D97-AF65-F5344CB8AC3E}">
        <p14:creationId xmlns:p14="http://schemas.microsoft.com/office/powerpoint/2010/main" val="351548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503D19-B2FE-42F6-BEAD-A124FFB6BBFD}" type="datetimeFigureOut">
              <a:rPr lang="en-US" smtClean="0"/>
              <a:t>3/6/2016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C5717-A257-4C24-8678-33DEFAC32325}" type="slidenum">
              <a:rPr lang="en-US" smtClean="0"/>
              <a:t>‹#›</a:t>
            </a:fld>
            <a:endParaRPr lang="en-US"/>
          </a:p>
        </p:txBody>
      </p:sp>
    </p:spTree>
    <p:extLst>
      <p:ext uri="{BB962C8B-B14F-4D97-AF65-F5344CB8AC3E}">
        <p14:creationId xmlns:p14="http://schemas.microsoft.com/office/powerpoint/2010/main" val="4168349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FC503D19-B2FE-42F6-BEAD-A124FFB6BBFD}" type="datetimeFigureOut">
              <a:rPr lang="en-US" smtClean="0"/>
              <a:t>3/6/2016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C5717-A257-4C24-8678-33DEFAC32325}" type="slidenum">
              <a:rPr lang="en-US" smtClean="0"/>
              <a:t>‹#›</a:t>
            </a:fld>
            <a:endParaRPr lang="en-US"/>
          </a:p>
        </p:txBody>
      </p:sp>
    </p:spTree>
    <p:extLst>
      <p:ext uri="{BB962C8B-B14F-4D97-AF65-F5344CB8AC3E}">
        <p14:creationId xmlns:p14="http://schemas.microsoft.com/office/powerpoint/2010/main" val="3715375671"/>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FC503D19-B2FE-42F6-BEAD-A124FFB6BBFD}" type="datetimeFigureOut">
              <a:rPr lang="en-US" smtClean="0"/>
              <a:t>3/6/2016</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62DC5717-A257-4C24-8678-33DEFAC32325}" type="slidenum">
              <a:rPr lang="en-US" smtClean="0"/>
              <a:t>‹#›</a:t>
            </a:fld>
            <a:endParaRPr lang="en-US"/>
          </a:p>
        </p:txBody>
      </p:sp>
    </p:spTree>
    <p:extLst>
      <p:ext uri="{BB962C8B-B14F-4D97-AF65-F5344CB8AC3E}">
        <p14:creationId xmlns:p14="http://schemas.microsoft.com/office/powerpoint/2010/main" val="3311866976"/>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FC503D19-B2FE-42F6-BEAD-A124FFB6BBFD}" type="datetimeFigureOut">
              <a:rPr lang="en-US" smtClean="0"/>
              <a:t>3/6/2016</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62DC5717-A257-4C24-8678-33DEFAC32325}" type="slidenum">
              <a:rPr lang="en-US" smtClean="0"/>
              <a:t>‹#›</a:t>
            </a:fld>
            <a:endParaRPr lang="en-US"/>
          </a:p>
        </p:txBody>
      </p:sp>
    </p:spTree>
    <p:extLst>
      <p:ext uri="{BB962C8B-B14F-4D97-AF65-F5344CB8AC3E}">
        <p14:creationId xmlns:p14="http://schemas.microsoft.com/office/powerpoint/2010/main" val="2622750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FC503D19-B2FE-42F6-BEAD-A124FFB6BBFD}" type="datetimeFigureOut">
              <a:rPr lang="en-US" smtClean="0"/>
              <a:t>3/6/2016</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62DC5717-A257-4C24-8678-33DEFAC32325}"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552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facebook.com/Virginia-Is-For-Children-412192505582391/?fref=ts" TargetMode="External"/><Relationship Id="rId2" Type="http://schemas.openxmlformats.org/officeDocument/2006/relationships/hyperlink" Target="mailto:kobriensmith@gmail.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wcwonline.org/Archived&#8208;Projects/battered&#8208;mothers&#8208;testimony&#8208;projec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a:t>Collaborative Governance of Professionals and Organizations Serving Battered Mothers and Children</a:t>
            </a:r>
          </a:p>
        </p:txBody>
      </p:sp>
      <p:sp>
        <p:nvSpPr>
          <p:cNvPr id="3" name="Subtitle 2"/>
          <p:cNvSpPr>
            <a:spLocks noGrp="1"/>
          </p:cNvSpPr>
          <p:nvPr>
            <p:ph type="subTitle" idx="1"/>
          </p:nvPr>
        </p:nvSpPr>
        <p:spPr/>
        <p:txBody>
          <a:bodyPr>
            <a:normAutofit fontScale="77500" lnSpcReduction="20000"/>
          </a:bodyPr>
          <a:lstStyle/>
          <a:p>
            <a:r>
              <a:rPr lang="en-US" dirty="0"/>
              <a:t>Kerry O’Brien Smith, M.P.S., Ph.D. Candidate</a:t>
            </a:r>
          </a:p>
          <a:p>
            <a:r>
              <a:rPr lang="en-US" dirty="0"/>
              <a:t>Virginia is for Children</a:t>
            </a:r>
          </a:p>
        </p:txBody>
      </p:sp>
    </p:spTree>
    <p:extLst>
      <p:ext uri="{BB962C8B-B14F-4D97-AF65-F5344CB8AC3E}">
        <p14:creationId xmlns:p14="http://schemas.microsoft.com/office/powerpoint/2010/main" val="2084052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Collaboration Hurdles</a:t>
            </a:r>
          </a:p>
        </p:txBody>
      </p:sp>
      <p:sp>
        <p:nvSpPr>
          <p:cNvPr id="3" name="Content Placeholder 2"/>
          <p:cNvSpPr>
            <a:spLocks noGrp="1"/>
          </p:cNvSpPr>
          <p:nvPr>
            <p:ph sz="half" idx="1"/>
          </p:nvPr>
        </p:nvSpPr>
        <p:spPr/>
        <p:txBody>
          <a:bodyPr>
            <a:normAutofit fontScale="92500" lnSpcReduction="10000"/>
          </a:bodyPr>
          <a:lstStyle/>
          <a:p>
            <a:r>
              <a:rPr lang="en-US" dirty="0"/>
              <a:t>Egos</a:t>
            </a:r>
          </a:p>
          <a:p>
            <a:r>
              <a:rPr lang="en-US" dirty="0"/>
              <a:t>Turf</a:t>
            </a:r>
          </a:p>
          <a:p>
            <a:r>
              <a:rPr lang="en-US" dirty="0"/>
              <a:t>Fear of losing control, autonomy, mission, resources, quality</a:t>
            </a:r>
          </a:p>
          <a:p>
            <a:r>
              <a:rPr lang="en-US" dirty="0"/>
              <a:t>Different cultures</a:t>
            </a:r>
          </a:p>
          <a:p>
            <a:r>
              <a:rPr lang="en-US" dirty="0"/>
              <a:t>Lack of trust or history of antagonism</a:t>
            </a:r>
          </a:p>
          <a:p>
            <a:r>
              <a:rPr lang="en-US" dirty="0"/>
              <a:t>Lack of resources or competition for resources</a:t>
            </a:r>
          </a:p>
          <a:p>
            <a:r>
              <a:rPr lang="en-US" dirty="0"/>
              <a:t>Power imbalances</a:t>
            </a:r>
          </a:p>
          <a:p>
            <a:endParaRPr lang="en-US" dirty="0"/>
          </a:p>
        </p:txBody>
      </p:sp>
      <p:sp>
        <p:nvSpPr>
          <p:cNvPr id="4" name="Content Placeholder 3"/>
          <p:cNvSpPr>
            <a:spLocks noGrp="1"/>
          </p:cNvSpPr>
          <p:nvPr>
            <p:ph sz="half" idx="2"/>
          </p:nvPr>
        </p:nvSpPr>
        <p:spPr/>
        <p:txBody>
          <a:bodyPr>
            <a:normAutofit fontScale="92500" lnSpcReduction="10000"/>
          </a:bodyPr>
          <a:lstStyle/>
          <a:p>
            <a:r>
              <a:rPr lang="en-US" dirty="0"/>
              <a:t>No perceived reward for collaboration</a:t>
            </a:r>
          </a:p>
          <a:p>
            <a:r>
              <a:rPr lang="en-US" dirty="0"/>
              <a:t>Lack of time</a:t>
            </a:r>
          </a:p>
          <a:p>
            <a:r>
              <a:rPr lang="en-US" dirty="0"/>
              <a:t>Different goals among the parties</a:t>
            </a:r>
          </a:p>
          <a:p>
            <a:r>
              <a:rPr lang="en-US" dirty="0"/>
              <a:t>Silo mentality</a:t>
            </a:r>
          </a:p>
          <a:p>
            <a:r>
              <a:rPr lang="en-US" dirty="0"/>
              <a:t>Concern that exchange between parties will not be reciprocal</a:t>
            </a:r>
          </a:p>
          <a:p>
            <a:endParaRPr lang="en-US" dirty="0"/>
          </a:p>
        </p:txBody>
      </p:sp>
    </p:spTree>
    <p:extLst>
      <p:ext uri="{BB962C8B-B14F-4D97-AF65-F5344CB8AC3E}">
        <p14:creationId xmlns:p14="http://schemas.microsoft.com/office/powerpoint/2010/main" val="3733508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Key Collaborative Factors</a:t>
            </a:r>
          </a:p>
        </p:txBody>
      </p:sp>
      <p:sp>
        <p:nvSpPr>
          <p:cNvPr id="3" name="Content Placeholder 2"/>
          <p:cNvSpPr>
            <a:spLocks noGrp="1"/>
          </p:cNvSpPr>
          <p:nvPr>
            <p:ph idx="1"/>
          </p:nvPr>
        </p:nvSpPr>
        <p:spPr/>
        <p:txBody>
          <a:bodyPr>
            <a:normAutofit lnSpcReduction="10000"/>
          </a:bodyPr>
          <a:lstStyle/>
          <a:p>
            <a:r>
              <a:rPr lang="en-US" dirty="0"/>
              <a:t>Partners have shared, specific interest or purpose that they are committed to and can’t achieve (as well) on their own.</a:t>
            </a:r>
          </a:p>
          <a:p>
            <a:r>
              <a:rPr lang="en-US" dirty="0"/>
              <a:t>The partners want to pursue a collaborative solution now and are willing to contribute something to the effort.</a:t>
            </a:r>
          </a:p>
          <a:p>
            <a:r>
              <a:rPr lang="en-US" dirty="0"/>
              <a:t>The appropriate people are at the table.</a:t>
            </a:r>
          </a:p>
          <a:p>
            <a:r>
              <a:rPr lang="en-US" dirty="0"/>
              <a:t>The partners have an open, credible process.</a:t>
            </a:r>
          </a:p>
          <a:p>
            <a:r>
              <a:rPr lang="en-US" dirty="0"/>
              <a:t>The effort has a passionate champion (or champions), with credibility and clout.</a:t>
            </a:r>
          </a:p>
          <a:p>
            <a:r>
              <a:rPr lang="en-US" dirty="0"/>
              <a:t>The partners have trusting relationships.</a:t>
            </a:r>
          </a:p>
          <a:p>
            <a:r>
              <a:rPr lang="en-US" dirty="0"/>
              <a:t>The partners use the skills of collaborative leadership.</a:t>
            </a:r>
          </a:p>
          <a:p>
            <a:endParaRPr lang="en-US" dirty="0"/>
          </a:p>
        </p:txBody>
      </p:sp>
    </p:spTree>
    <p:extLst>
      <p:ext uri="{BB962C8B-B14F-4D97-AF65-F5344CB8AC3E}">
        <p14:creationId xmlns:p14="http://schemas.microsoft.com/office/powerpoint/2010/main" val="1036118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to Start Collaborations With</a:t>
            </a:r>
          </a:p>
        </p:txBody>
      </p:sp>
      <p:sp>
        <p:nvSpPr>
          <p:cNvPr id="3" name="Content Placeholder 2"/>
          <p:cNvSpPr>
            <a:spLocks noGrp="1"/>
          </p:cNvSpPr>
          <p:nvPr>
            <p:ph idx="1"/>
          </p:nvPr>
        </p:nvSpPr>
        <p:spPr/>
        <p:txBody>
          <a:bodyPr/>
          <a:lstStyle/>
          <a:p>
            <a:r>
              <a:rPr lang="en-US" dirty="0"/>
              <a:t>Domestic violence and sexual assault service nonprofit organizations</a:t>
            </a:r>
          </a:p>
          <a:p>
            <a:r>
              <a:rPr lang="en-US" dirty="0"/>
              <a:t>Guardian ad </a:t>
            </a:r>
            <a:r>
              <a:rPr lang="en-US" dirty="0" err="1"/>
              <a:t>Litems</a:t>
            </a:r>
            <a:endParaRPr lang="en-US" dirty="0"/>
          </a:p>
          <a:p>
            <a:r>
              <a:rPr lang="en-US" dirty="0"/>
              <a:t>Custody Evaluators</a:t>
            </a:r>
          </a:p>
          <a:p>
            <a:r>
              <a:rPr lang="en-US" dirty="0"/>
              <a:t>Judges</a:t>
            </a:r>
          </a:p>
          <a:p>
            <a:r>
              <a:rPr lang="en-US" dirty="0"/>
              <a:t>Attorneys</a:t>
            </a:r>
          </a:p>
          <a:p>
            <a:r>
              <a:rPr lang="en-US" dirty="0"/>
              <a:t>CPS Social Workers</a:t>
            </a:r>
          </a:p>
          <a:p>
            <a:r>
              <a:rPr lang="en-US" dirty="0"/>
              <a:t>DSS Administrators</a:t>
            </a:r>
          </a:p>
        </p:txBody>
      </p:sp>
    </p:spTree>
    <p:extLst>
      <p:ext uri="{BB962C8B-B14F-4D97-AF65-F5344CB8AC3E}">
        <p14:creationId xmlns:p14="http://schemas.microsoft.com/office/powerpoint/2010/main" val="235769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Strategies for Establishing High Commitment to the Project</a:t>
            </a:r>
          </a:p>
        </p:txBody>
      </p:sp>
      <p:sp>
        <p:nvSpPr>
          <p:cNvPr id="3" name="Content Placeholder 2"/>
          <p:cNvSpPr>
            <a:spLocks noGrp="1"/>
          </p:cNvSpPr>
          <p:nvPr>
            <p:ph sz="half" idx="1"/>
          </p:nvPr>
        </p:nvSpPr>
        <p:spPr/>
        <p:txBody>
          <a:bodyPr/>
          <a:lstStyle/>
          <a:p>
            <a:r>
              <a:rPr lang="en-US" dirty="0"/>
              <a:t>Make the shared purpose real</a:t>
            </a:r>
          </a:p>
          <a:p>
            <a:r>
              <a:rPr lang="en-US" dirty="0"/>
              <a:t>Spell out, in clear terms, the cost of not acting</a:t>
            </a:r>
          </a:p>
          <a:p>
            <a:r>
              <a:rPr lang="en-US" dirty="0"/>
              <a:t>Ask each person what it will take to make it a priority</a:t>
            </a:r>
          </a:p>
          <a:p>
            <a:r>
              <a:rPr lang="en-US" dirty="0"/>
              <a:t>Find a senior leader who has strong interest in the project</a:t>
            </a:r>
          </a:p>
          <a:p>
            <a:endParaRPr lang="en-US" dirty="0"/>
          </a:p>
        </p:txBody>
      </p:sp>
      <p:sp>
        <p:nvSpPr>
          <p:cNvPr id="4" name="Content Placeholder 3"/>
          <p:cNvSpPr>
            <a:spLocks noGrp="1"/>
          </p:cNvSpPr>
          <p:nvPr>
            <p:ph sz="half" idx="2"/>
          </p:nvPr>
        </p:nvSpPr>
        <p:spPr/>
        <p:txBody>
          <a:bodyPr/>
          <a:lstStyle/>
          <a:p>
            <a:r>
              <a:rPr lang="en-US" dirty="0"/>
              <a:t>Identify those on the team who are excited about project, assign important role or task</a:t>
            </a:r>
          </a:p>
          <a:p>
            <a:r>
              <a:rPr lang="en-US" dirty="0"/>
              <a:t>Build projects into chunks, celebrate small wins</a:t>
            </a:r>
          </a:p>
          <a:p>
            <a:r>
              <a:rPr lang="en-US" dirty="0"/>
              <a:t>Have collaborative leader demonstrate his/her passion for project</a:t>
            </a:r>
          </a:p>
          <a:p>
            <a:r>
              <a:rPr lang="en-US" dirty="0"/>
              <a:t>Connect project to larger value</a:t>
            </a:r>
          </a:p>
          <a:p>
            <a:endParaRPr lang="en-US" dirty="0"/>
          </a:p>
        </p:txBody>
      </p:sp>
    </p:spTree>
    <p:extLst>
      <p:ext uri="{BB962C8B-B14F-4D97-AF65-F5344CB8AC3E}">
        <p14:creationId xmlns:p14="http://schemas.microsoft.com/office/powerpoint/2010/main" val="3853876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to Invite to Collaborations</a:t>
            </a:r>
          </a:p>
        </p:txBody>
      </p:sp>
      <p:sp>
        <p:nvSpPr>
          <p:cNvPr id="3" name="Content Placeholder 2"/>
          <p:cNvSpPr>
            <a:spLocks noGrp="1"/>
          </p:cNvSpPr>
          <p:nvPr>
            <p:ph idx="1"/>
          </p:nvPr>
        </p:nvSpPr>
        <p:spPr/>
        <p:txBody>
          <a:bodyPr/>
          <a:lstStyle/>
          <a:p>
            <a:r>
              <a:rPr lang="en-US" dirty="0"/>
              <a:t>Represents an organization that has an interest in the issue, and can speak for that organization</a:t>
            </a:r>
          </a:p>
          <a:p>
            <a:r>
              <a:rPr lang="en-US" dirty="0"/>
              <a:t>Have expertise and knowledge related to the issue</a:t>
            </a:r>
          </a:p>
          <a:p>
            <a:r>
              <a:rPr lang="en-US" dirty="0"/>
              <a:t>Have a strong interest in issue</a:t>
            </a:r>
          </a:p>
          <a:p>
            <a:r>
              <a:rPr lang="en-US" dirty="0"/>
              <a:t>Can make the time to work on the team</a:t>
            </a:r>
          </a:p>
          <a:p>
            <a:r>
              <a:rPr lang="en-US" dirty="0"/>
              <a:t>Can bring resource to bear, if needed</a:t>
            </a:r>
          </a:p>
          <a:p>
            <a:endParaRPr lang="en-US" dirty="0"/>
          </a:p>
        </p:txBody>
      </p:sp>
    </p:spTree>
    <p:extLst>
      <p:ext uri="{BB962C8B-B14F-4D97-AF65-F5344CB8AC3E}">
        <p14:creationId xmlns:p14="http://schemas.microsoft.com/office/powerpoint/2010/main" val="1146628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Ground Rules</a:t>
            </a:r>
          </a:p>
        </p:txBody>
      </p:sp>
      <p:sp>
        <p:nvSpPr>
          <p:cNvPr id="3" name="Content Placeholder 2"/>
          <p:cNvSpPr>
            <a:spLocks noGrp="1"/>
          </p:cNvSpPr>
          <p:nvPr>
            <p:ph sz="half" idx="1"/>
          </p:nvPr>
        </p:nvSpPr>
        <p:spPr/>
        <p:txBody>
          <a:bodyPr/>
          <a:lstStyle/>
          <a:p>
            <a:r>
              <a:rPr lang="en-US" dirty="0"/>
              <a:t>Candor is essential; there is no retribution</a:t>
            </a:r>
          </a:p>
          <a:p>
            <a:r>
              <a:rPr lang="en-US" dirty="0"/>
              <a:t>Everybody contributes, and no one dominates</a:t>
            </a:r>
          </a:p>
          <a:p>
            <a:r>
              <a:rPr lang="en-US" dirty="0"/>
              <a:t>Egos, and agency identities, are left at the door</a:t>
            </a:r>
          </a:p>
          <a:p>
            <a:r>
              <a:rPr lang="en-US" dirty="0"/>
              <a:t>Differences are kept professional, not personal</a:t>
            </a:r>
          </a:p>
          <a:p>
            <a:r>
              <a:rPr lang="en-US" dirty="0"/>
              <a:t>The group uses 70% rule.</a:t>
            </a:r>
          </a:p>
          <a:p>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405745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Qualities of Collaborative Leaders</a:t>
            </a:r>
          </a:p>
        </p:txBody>
      </p:sp>
      <p:sp>
        <p:nvSpPr>
          <p:cNvPr id="3" name="Content Placeholder 2"/>
          <p:cNvSpPr>
            <a:spLocks noGrp="1"/>
          </p:cNvSpPr>
          <p:nvPr>
            <p:ph idx="1"/>
          </p:nvPr>
        </p:nvSpPr>
        <p:spPr/>
        <p:txBody>
          <a:bodyPr/>
          <a:lstStyle/>
          <a:p>
            <a:r>
              <a:rPr lang="en-US" dirty="0"/>
              <a:t>Feel driven to achieve the goal through collaboration, with a measured ego.</a:t>
            </a:r>
          </a:p>
          <a:p>
            <a:r>
              <a:rPr lang="en-US" dirty="0"/>
              <a:t>Listen carefully to understand others’ perspectives.</a:t>
            </a:r>
          </a:p>
          <a:p>
            <a:r>
              <a:rPr lang="en-US" dirty="0"/>
              <a:t>Look for win-win solutions to meet shared interests.</a:t>
            </a:r>
          </a:p>
          <a:p>
            <a:r>
              <a:rPr lang="en-US" dirty="0"/>
              <a:t>Use </a:t>
            </a:r>
            <a:r>
              <a:rPr lang="en-US" i="1" dirty="0"/>
              <a:t>pull</a:t>
            </a:r>
            <a:r>
              <a:rPr lang="en-US" dirty="0"/>
              <a:t> more than </a:t>
            </a:r>
            <a:r>
              <a:rPr lang="en-US" i="1" dirty="0"/>
              <a:t>push.</a:t>
            </a:r>
          </a:p>
          <a:p>
            <a:r>
              <a:rPr lang="en-US" dirty="0"/>
              <a:t>Think strategically; connect project to larger purpose.</a:t>
            </a:r>
          </a:p>
          <a:p>
            <a:endParaRPr lang="en-US" dirty="0"/>
          </a:p>
        </p:txBody>
      </p:sp>
    </p:spTree>
    <p:extLst>
      <p:ext uri="{BB962C8B-B14F-4D97-AF65-F5344CB8AC3E}">
        <p14:creationId xmlns:p14="http://schemas.microsoft.com/office/powerpoint/2010/main" val="3656351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Tasks in the First Few Collaborative Meetings</a:t>
            </a:r>
          </a:p>
        </p:txBody>
      </p:sp>
      <p:sp>
        <p:nvSpPr>
          <p:cNvPr id="3" name="Content Placeholder 2"/>
          <p:cNvSpPr>
            <a:spLocks noGrp="1"/>
          </p:cNvSpPr>
          <p:nvPr>
            <p:ph sz="half" idx="1"/>
          </p:nvPr>
        </p:nvSpPr>
        <p:spPr/>
        <p:txBody>
          <a:bodyPr>
            <a:normAutofit lnSpcReduction="10000"/>
          </a:bodyPr>
          <a:lstStyle/>
          <a:p>
            <a:r>
              <a:rPr lang="en-US" dirty="0"/>
              <a:t>Shine a light on the problem or challenge.</a:t>
            </a:r>
          </a:p>
          <a:p>
            <a:r>
              <a:rPr lang="en-US" dirty="0"/>
              <a:t>Create an open, credible tone to build trust- discuss everyone’s interests and concerns</a:t>
            </a:r>
          </a:p>
          <a:p>
            <a:r>
              <a:rPr lang="en-US" dirty="0"/>
              <a:t>Discuss process for working together- decide on team norms, problem-solving approaches to use, and the way decisions will be made.</a:t>
            </a:r>
          </a:p>
          <a:p>
            <a:endParaRPr lang="en-US" dirty="0"/>
          </a:p>
        </p:txBody>
      </p:sp>
      <p:sp>
        <p:nvSpPr>
          <p:cNvPr id="4" name="Content Placeholder 3"/>
          <p:cNvSpPr>
            <a:spLocks noGrp="1"/>
          </p:cNvSpPr>
          <p:nvPr>
            <p:ph sz="half" idx="2"/>
          </p:nvPr>
        </p:nvSpPr>
        <p:spPr/>
        <p:txBody>
          <a:bodyPr>
            <a:normAutofit lnSpcReduction="10000"/>
          </a:bodyPr>
          <a:lstStyle/>
          <a:p>
            <a:r>
              <a:rPr lang="en-US" dirty="0"/>
              <a:t>Develop project plan together, including steps, data, roles, criteria, and measures of success.</a:t>
            </a:r>
          </a:p>
          <a:p>
            <a:r>
              <a:rPr lang="en-US" dirty="0"/>
              <a:t>Play to partners’ strengths.</a:t>
            </a:r>
          </a:p>
          <a:p>
            <a:r>
              <a:rPr lang="en-US" dirty="0"/>
              <a:t>Invite members to take on additional tasks; describe how they will be accountable</a:t>
            </a:r>
          </a:p>
          <a:p>
            <a:r>
              <a:rPr lang="en-US" dirty="0"/>
              <a:t>Shine a light on successes,  recognize contributions.</a:t>
            </a:r>
          </a:p>
          <a:p>
            <a:endParaRPr lang="en-US" dirty="0"/>
          </a:p>
        </p:txBody>
      </p:sp>
    </p:spTree>
    <p:extLst>
      <p:ext uri="{BB962C8B-B14F-4D97-AF65-F5344CB8AC3E}">
        <p14:creationId xmlns:p14="http://schemas.microsoft.com/office/powerpoint/2010/main" val="1993953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Five Strategies for Addressing Difficult Behaviors in Collaborative Projects</a:t>
            </a:r>
          </a:p>
        </p:txBody>
      </p:sp>
      <p:sp>
        <p:nvSpPr>
          <p:cNvPr id="3" name="Content Placeholder 2"/>
          <p:cNvSpPr>
            <a:spLocks noGrp="1"/>
          </p:cNvSpPr>
          <p:nvPr>
            <p:ph sz="half" idx="1"/>
          </p:nvPr>
        </p:nvSpPr>
        <p:spPr/>
        <p:txBody>
          <a:bodyPr>
            <a:normAutofit lnSpcReduction="10000"/>
          </a:bodyPr>
          <a:lstStyle/>
          <a:p>
            <a:r>
              <a:rPr lang="en-US" dirty="0"/>
              <a:t>Communicate your expectations and needs</a:t>
            </a:r>
          </a:p>
          <a:p>
            <a:r>
              <a:rPr lang="en-US" dirty="0"/>
              <a:t>Use measurement, reward, and accountability systems that promote collaboration</a:t>
            </a:r>
          </a:p>
          <a:p>
            <a:r>
              <a:rPr lang="en-US" dirty="0"/>
              <a:t>Raise the stakes of the initiative</a:t>
            </a:r>
          </a:p>
          <a:p>
            <a:r>
              <a:rPr lang="en-US" dirty="0"/>
              <a:t>Check the roles (and role conflicts involved)</a:t>
            </a:r>
          </a:p>
          <a:p>
            <a:r>
              <a:rPr lang="en-US" dirty="0"/>
              <a:t>Use pull to deal with difficult personalities</a:t>
            </a:r>
          </a:p>
          <a:p>
            <a:endParaRPr lang="en-US" dirty="0"/>
          </a:p>
        </p:txBody>
      </p:sp>
      <p:sp>
        <p:nvSpPr>
          <p:cNvPr id="4" name="Content Placeholder 3"/>
          <p:cNvSpPr>
            <a:spLocks noGrp="1"/>
          </p:cNvSpPr>
          <p:nvPr>
            <p:ph sz="half" idx="2"/>
          </p:nvPr>
        </p:nvSpPr>
        <p:spPr/>
        <p:txBody>
          <a:bodyPr>
            <a:normAutofit lnSpcReduction="10000"/>
          </a:bodyPr>
          <a:lstStyle/>
          <a:p>
            <a:endParaRPr lang="en-US"/>
          </a:p>
        </p:txBody>
      </p:sp>
    </p:spTree>
    <p:extLst>
      <p:ext uri="{BB962C8B-B14F-4D97-AF65-F5344CB8AC3E}">
        <p14:creationId xmlns:p14="http://schemas.microsoft.com/office/powerpoint/2010/main" val="828240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Collaborating through Web 2.0 and Internet Resources</a:t>
            </a:r>
          </a:p>
        </p:txBody>
      </p:sp>
      <p:sp>
        <p:nvSpPr>
          <p:cNvPr id="7" name="Content Placeholder 6"/>
          <p:cNvSpPr>
            <a:spLocks noGrp="1"/>
          </p:cNvSpPr>
          <p:nvPr>
            <p:ph sz="half" idx="1"/>
          </p:nvPr>
        </p:nvSpPr>
        <p:spPr/>
        <p:txBody>
          <a:bodyPr/>
          <a:lstStyle/>
          <a:p>
            <a:r>
              <a:rPr lang="en-US" dirty="0"/>
              <a:t>Self-organizing communities</a:t>
            </a:r>
          </a:p>
          <a:p>
            <a:r>
              <a:rPr lang="en-US" dirty="0"/>
              <a:t>Digital social media- engagement between stakeholders, employees, clients, and administration</a:t>
            </a:r>
          </a:p>
          <a:p>
            <a:r>
              <a:rPr lang="en-US" dirty="0"/>
              <a:t>Personal and professional networking</a:t>
            </a:r>
          </a:p>
          <a:p>
            <a:endParaRPr lang="en-US" dirty="0"/>
          </a:p>
        </p:txBody>
      </p:sp>
      <p:sp>
        <p:nvSpPr>
          <p:cNvPr id="8" name="Content Placeholder 7"/>
          <p:cNvSpPr>
            <a:spLocks noGrp="1"/>
          </p:cNvSpPr>
          <p:nvPr>
            <p:ph sz="half" idx="2"/>
          </p:nvPr>
        </p:nvSpPr>
        <p:spPr/>
        <p:txBody>
          <a:bodyPr/>
          <a:lstStyle/>
          <a:p>
            <a:r>
              <a:rPr lang="en-US" dirty="0"/>
              <a:t>Participatory- more than information exchange, users are “co-creators” of content</a:t>
            </a:r>
          </a:p>
          <a:p>
            <a:r>
              <a:rPr lang="en-US" dirty="0"/>
              <a:t>Rich user experience</a:t>
            </a:r>
          </a:p>
          <a:p>
            <a:r>
              <a:rPr lang="en-US" dirty="0"/>
              <a:t>Can extent beyond Web sites, including mobile devices, podcasts, etc.</a:t>
            </a:r>
          </a:p>
          <a:p>
            <a:r>
              <a:rPr lang="en-US" dirty="0"/>
              <a:t>Constant evolution</a:t>
            </a:r>
          </a:p>
          <a:p>
            <a:r>
              <a:rPr lang="en-US" dirty="0"/>
              <a:t>Organized from the bottom up</a:t>
            </a:r>
          </a:p>
          <a:p>
            <a:endParaRPr lang="en-US" dirty="0"/>
          </a:p>
        </p:txBody>
      </p:sp>
    </p:spTree>
    <p:extLst>
      <p:ext uri="{BB962C8B-B14F-4D97-AF65-F5344CB8AC3E}">
        <p14:creationId xmlns:p14="http://schemas.microsoft.com/office/powerpoint/2010/main" val="2121037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568345"/>
            <a:ext cx="3679135" cy="1560716"/>
          </a:xfrm>
        </p:spPr>
        <p:txBody>
          <a:bodyPr/>
          <a:lstStyle/>
          <a:p>
            <a:r>
              <a:rPr lang="en-US" dirty="0"/>
              <a:t>The need for collaboration </a:t>
            </a:r>
          </a:p>
        </p:txBody>
      </p:sp>
      <p:sp>
        <p:nvSpPr>
          <p:cNvPr id="3" name="Content Placeholder 2"/>
          <p:cNvSpPr>
            <a:spLocks noGrp="1"/>
          </p:cNvSpPr>
          <p:nvPr>
            <p:ph sz="half" idx="1"/>
          </p:nvPr>
        </p:nvSpPr>
        <p:spPr/>
        <p:txBody>
          <a:bodyPr>
            <a:normAutofit fontScale="77500" lnSpcReduction="20000"/>
          </a:bodyPr>
          <a:lstStyle/>
          <a:p>
            <a:r>
              <a:rPr lang="en-US" dirty="0"/>
              <a:t>Social problems demand leadership with best practices on how to tackle problems in communities.</a:t>
            </a:r>
          </a:p>
          <a:p>
            <a:r>
              <a:rPr lang="en-US" dirty="0"/>
              <a:t>Single leaders are not always able to meet the challenge of complex community problems</a:t>
            </a:r>
          </a:p>
          <a:p>
            <a:r>
              <a:rPr lang="en-US" dirty="0"/>
              <a:t>Collaboration can increase capacity to face challenges.</a:t>
            </a:r>
          </a:p>
          <a:p>
            <a:r>
              <a:rPr lang="en-US" dirty="0"/>
              <a:t>Applied collaborative governance theory brings public and private stakeholders together to participate in collaborative decision making processes  (Ansell &amp; Gash, 2008). </a:t>
            </a:r>
          </a:p>
        </p:txBody>
      </p:sp>
      <p:sp>
        <p:nvSpPr>
          <p:cNvPr id="4" name="Content Placeholder 3"/>
          <p:cNvSpPr>
            <a:spLocks noGrp="1"/>
          </p:cNvSpPr>
          <p:nvPr>
            <p:ph sz="half" idx="2"/>
          </p:nvPr>
        </p:nvSpPr>
        <p:spPr/>
        <p:txBody>
          <a:bodyPr>
            <a:normAutofit fontScale="77500" lnSpcReduction="20000"/>
          </a:bodyPr>
          <a:lstStyle/>
          <a:p>
            <a:r>
              <a:rPr lang="en-US" dirty="0"/>
              <a:t>Collaborative governance combines practice and research in public administration (Emerson, </a:t>
            </a:r>
            <a:r>
              <a:rPr lang="en-US" dirty="0" err="1"/>
              <a:t>Nabatchi</a:t>
            </a:r>
            <a:r>
              <a:rPr lang="en-US" dirty="0"/>
              <a:t>, &amp; </a:t>
            </a:r>
            <a:r>
              <a:rPr lang="en-US" dirty="0" err="1"/>
              <a:t>Balogh</a:t>
            </a:r>
            <a:r>
              <a:rPr lang="en-US" dirty="0"/>
              <a:t>, 2012).  </a:t>
            </a:r>
          </a:p>
          <a:p>
            <a:r>
              <a:rPr lang="en-US" dirty="0"/>
              <a:t>Feminist scholars agree that states are generally patriarchal, in that, they act in the interests of men over women (</a:t>
            </a:r>
            <a:r>
              <a:rPr lang="en-US" dirty="0" err="1"/>
              <a:t>Mirchandani</a:t>
            </a:r>
            <a:r>
              <a:rPr lang="en-US" dirty="0"/>
              <a:t>, 2006). </a:t>
            </a:r>
          </a:p>
          <a:p>
            <a:r>
              <a:rPr lang="en-US" dirty="0"/>
              <a:t>In addressing battered mothers and children, collaborators must include Guardian ad </a:t>
            </a:r>
            <a:r>
              <a:rPr lang="en-US" dirty="0" err="1"/>
              <a:t>Litems</a:t>
            </a:r>
            <a:r>
              <a:rPr lang="en-US" dirty="0"/>
              <a:t> (GALs), custody evaluators, judges, attorneys, domestic violence (DV) and sexual assault organizations, and government agencies serving battered mothers (CPS, DSS, etc.).</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4219" y="340464"/>
            <a:ext cx="3773648" cy="2016477"/>
          </a:xfrm>
          <a:prstGeom prst="rect">
            <a:avLst/>
          </a:prstGeom>
        </p:spPr>
      </p:pic>
    </p:spTree>
    <p:extLst>
      <p:ext uri="{BB962C8B-B14F-4D97-AF65-F5344CB8AC3E}">
        <p14:creationId xmlns:p14="http://schemas.microsoft.com/office/powerpoint/2010/main" val="3690401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r>
              <a:rPr lang="en-US" dirty="0"/>
              <a:t>For more information, please contact me:  Kerry O’Brien Smith, </a:t>
            </a:r>
            <a:r>
              <a:rPr lang="en-US" dirty="0">
                <a:hlinkClick r:id="rId2"/>
              </a:rPr>
              <a:t>kobriensmith@gmail.com</a:t>
            </a:r>
            <a:endParaRPr lang="en-US" dirty="0"/>
          </a:p>
          <a:p>
            <a:endParaRPr lang="en-US" dirty="0"/>
          </a:p>
          <a:p>
            <a:r>
              <a:rPr lang="en-US" dirty="0"/>
              <a:t>Virginia is for Children, </a:t>
            </a:r>
            <a:r>
              <a:rPr lang="en-US" dirty="0">
                <a:hlinkClick r:id="rId3"/>
              </a:rPr>
              <a:t>https://www.facebook.com/Virginia-Is-For-Children-412192505582391/?fref=ts</a:t>
            </a:r>
            <a:r>
              <a:rPr lang="en-US" dirty="0"/>
              <a:t>  </a:t>
            </a:r>
          </a:p>
        </p:txBody>
      </p:sp>
    </p:spTree>
    <p:extLst>
      <p:ext uri="{BB962C8B-B14F-4D97-AF65-F5344CB8AC3E}">
        <p14:creationId xmlns:p14="http://schemas.microsoft.com/office/powerpoint/2010/main" val="664187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2252870" y="2438399"/>
            <a:ext cx="9451402" cy="4200939"/>
          </a:xfrm>
        </p:spPr>
        <p:txBody>
          <a:bodyPr>
            <a:normAutofit fontScale="62500" lnSpcReduction="20000"/>
          </a:bodyPr>
          <a:lstStyle/>
          <a:p>
            <a:r>
              <a:rPr lang="en-US" dirty="0"/>
              <a:t>Ansell, C. &amp; Gash, A.  (2008).  Collaborative governance in theory and practice.  </a:t>
            </a:r>
            <a:r>
              <a:rPr lang="en-US" i="1" dirty="0"/>
              <a:t>Journal of Public Administration Research and Theory</a:t>
            </a:r>
            <a:r>
              <a:rPr lang="en-US" dirty="0"/>
              <a:t>, 18, 4, 543-571.</a:t>
            </a:r>
          </a:p>
          <a:p>
            <a:r>
              <a:rPr lang="en-US" dirty="0"/>
              <a:t>American Psychological Association Presidential Task Force on Violence and the Family. (1996).  </a:t>
            </a:r>
            <a:r>
              <a:rPr lang="en-US" i="1" dirty="0"/>
              <a:t>Violence and the Family</a:t>
            </a:r>
            <a:r>
              <a:rPr lang="en-US" dirty="0"/>
              <a:t>. Washington, DC: American Psychological Association. </a:t>
            </a:r>
          </a:p>
          <a:p>
            <a:r>
              <a:rPr lang="en-US" dirty="0"/>
              <a:t>Bancroft, L. &amp; Silverman, J.  (2002).   </a:t>
            </a:r>
            <a:r>
              <a:rPr lang="en-US" i="1" dirty="0"/>
              <a:t>The batterer as parent: Addressing the impact of domestic violence on family dynamics.</a:t>
            </a:r>
            <a:r>
              <a:rPr lang="en-US" dirty="0"/>
              <a:t> Thousand Oaks, Calif: Sage Publications.</a:t>
            </a:r>
          </a:p>
          <a:p>
            <a:r>
              <a:rPr lang="en-US" dirty="0"/>
              <a:t>Butts-</a:t>
            </a:r>
            <a:r>
              <a:rPr lang="en-US" dirty="0" err="1"/>
              <a:t>Stahly</a:t>
            </a:r>
            <a:r>
              <a:rPr lang="en-US" dirty="0"/>
              <a:t>, G. (1999).   Women with children in violent relationships: the choice of leaving may bring the consequence of custodial challenge. </a:t>
            </a:r>
            <a:r>
              <a:rPr lang="en-US" i="1" dirty="0"/>
              <a:t>Journal of Aggression Maltreatment Trauma</a:t>
            </a:r>
            <a:r>
              <a:rPr lang="en-US" dirty="0"/>
              <a:t>, 2, 239–251.</a:t>
            </a:r>
          </a:p>
          <a:p>
            <a:r>
              <a:rPr lang="en-US" dirty="0"/>
              <a:t>Cuthbert, C., </a:t>
            </a:r>
            <a:r>
              <a:rPr lang="en-US" dirty="0" err="1"/>
              <a:t>Slote</a:t>
            </a:r>
            <a:r>
              <a:rPr lang="en-US" dirty="0"/>
              <a:t>, K., Ghosh, </a:t>
            </a:r>
            <a:r>
              <a:rPr lang="en-US" dirty="0" err="1"/>
              <a:t>Driggers</a:t>
            </a:r>
            <a:r>
              <a:rPr lang="en-US" dirty="0"/>
              <a:t>, M., Mesh, C., Bancroft, L. &amp; Silverman, J.  (2002).  Battered mothers speak out: a human rights report on domestic violence and child custody in the Massachusetts courts.  Wellesley, Massachusetts:  Wellesley Centers for Women.  Available at </a:t>
            </a:r>
            <a:r>
              <a:rPr lang="en-US" u="sng" dirty="0">
                <a:hlinkClick r:id="rId2"/>
              </a:rPr>
              <a:t>https://www.wcwonline.org/Archived‐Projects/battered‐mothers‐testimony‐project</a:t>
            </a:r>
            <a:r>
              <a:rPr lang="en-US" dirty="0"/>
              <a:t>.  </a:t>
            </a:r>
          </a:p>
          <a:p>
            <a:r>
              <a:rPr lang="en-US" dirty="0"/>
              <a:t>Emerson, K., </a:t>
            </a:r>
            <a:r>
              <a:rPr lang="en-US" dirty="0" err="1"/>
              <a:t>Nabatchi</a:t>
            </a:r>
            <a:r>
              <a:rPr lang="en-US" dirty="0"/>
              <a:t>, T., &amp; </a:t>
            </a:r>
            <a:r>
              <a:rPr lang="en-US" dirty="0" err="1"/>
              <a:t>Balogh</a:t>
            </a:r>
            <a:r>
              <a:rPr lang="en-US" dirty="0"/>
              <a:t>, S.  (2012).  An integrative framework for collaborative governance.  </a:t>
            </a:r>
            <a:r>
              <a:rPr lang="en-US" i="1" dirty="0"/>
              <a:t>Journal of Public Administration Research and Theory, </a:t>
            </a:r>
            <a:r>
              <a:rPr lang="en-US" dirty="0"/>
              <a:t>22, 1, 1-29.</a:t>
            </a:r>
          </a:p>
          <a:p>
            <a:r>
              <a:rPr lang="en-US" dirty="0"/>
              <a:t>The Family Violence Project of the National Council of Juvenile and Family Court Judges. (1995).  Family violence in child custody statutes: an analysis of state codes and legal practice. </a:t>
            </a:r>
            <a:r>
              <a:rPr lang="en-US" i="1" dirty="0"/>
              <a:t>Fam Law Quarterly</a:t>
            </a:r>
            <a:r>
              <a:rPr lang="en-US" dirty="0"/>
              <a:t>, 28, 197–227.</a:t>
            </a:r>
          </a:p>
          <a:p>
            <a:r>
              <a:rPr lang="en-US" dirty="0"/>
              <a:t>Hannah, M. &amp; Goldstein, B. (eds.) (2010).  Domestic violence, abuse, and child custody: legal strategies and policy issues.  Kingston:  NJ: Civic Research.</a:t>
            </a:r>
          </a:p>
        </p:txBody>
      </p:sp>
    </p:spTree>
    <p:extLst>
      <p:ext uri="{BB962C8B-B14F-4D97-AF65-F5344CB8AC3E}">
        <p14:creationId xmlns:p14="http://schemas.microsoft.com/office/powerpoint/2010/main" val="3534712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2001078" y="2438399"/>
            <a:ext cx="9703193" cy="4419601"/>
          </a:xfrm>
        </p:spPr>
        <p:txBody>
          <a:bodyPr>
            <a:normAutofit fontScale="70000" lnSpcReduction="20000"/>
          </a:bodyPr>
          <a:lstStyle/>
          <a:p>
            <a:r>
              <a:rPr lang="en-US" dirty="0"/>
              <a:t>Lemon, N. (1999).  The legal system’s response to children exposed to domestic violence.  </a:t>
            </a:r>
            <a:r>
              <a:rPr lang="en-US" i="1" dirty="0"/>
              <a:t>Future Child</a:t>
            </a:r>
            <a:r>
              <a:rPr lang="en-US" dirty="0"/>
              <a:t>, 9, 67–83.</a:t>
            </a:r>
          </a:p>
          <a:p>
            <a:r>
              <a:rPr lang="en-US" dirty="0"/>
              <a:t>Lemon, N.  (2000).  Custody and visitation trends in the United States in domestic violence cases. </a:t>
            </a:r>
            <a:r>
              <a:rPr lang="en-US" i="1" dirty="0"/>
              <a:t>Journal of  Aggression Maltreatment Trauma</a:t>
            </a:r>
            <a:r>
              <a:rPr lang="en-US" dirty="0"/>
              <a:t>, 3, 329–343.</a:t>
            </a:r>
          </a:p>
          <a:p>
            <a:r>
              <a:rPr lang="en-US" dirty="0"/>
              <a:t>Linden, R.  (2010).  </a:t>
            </a:r>
            <a:r>
              <a:rPr lang="en-US" i="1" dirty="0"/>
              <a:t>Leading across boundaries: creating collaborative agencies in a networked world.  </a:t>
            </a:r>
            <a:r>
              <a:rPr lang="en-US" dirty="0"/>
              <a:t>San Francisco: </a:t>
            </a:r>
            <a:r>
              <a:rPr lang="en-US" dirty="0" err="1"/>
              <a:t>Jossey</a:t>
            </a:r>
            <a:r>
              <a:rPr lang="en-US" dirty="0"/>
              <a:t> Bass.</a:t>
            </a:r>
          </a:p>
          <a:p>
            <a:r>
              <a:rPr lang="en-US" dirty="0" err="1"/>
              <a:t>Mirchandani</a:t>
            </a:r>
            <a:r>
              <a:rPr lang="en-US" dirty="0"/>
              <a:t>, R. (2006).  “Hitting is not manly”: Domestic violence court and the re-imagination of the patriarchal state.  </a:t>
            </a:r>
            <a:r>
              <a:rPr lang="en-US" i="1" dirty="0"/>
              <a:t>Gender &amp; Society</a:t>
            </a:r>
            <a:r>
              <a:rPr lang="en-US" dirty="0"/>
              <a:t>, 20, 6, 781-804.</a:t>
            </a:r>
          </a:p>
          <a:p>
            <a:r>
              <a:rPr lang="en-US" dirty="0" err="1"/>
              <a:t>Reihing</a:t>
            </a:r>
            <a:r>
              <a:rPr lang="en-US" dirty="0"/>
              <a:t>, K.  (1999). Protecting victims of domestic violence and their children after divorce: The American Law Institute’s model. </a:t>
            </a:r>
            <a:r>
              <a:rPr lang="en-US" i="1" dirty="0"/>
              <a:t>Family Conciliation Courts Review, </a:t>
            </a:r>
            <a:r>
              <a:rPr lang="en-US" dirty="0"/>
              <a:t>37, 393–410.</a:t>
            </a:r>
          </a:p>
          <a:p>
            <a:r>
              <a:rPr lang="en-US" dirty="0"/>
              <a:t>Stark, E.  (2009).  Rethinking custody evaluations in cases involving domestic violence.  </a:t>
            </a:r>
            <a:r>
              <a:rPr lang="en-US" i="1" dirty="0"/>
              <a:t>Journal of Child Custody, </a:t>
            </a:r>
            <a:r>
              <a:rPr lang="en-US" dirty="0"/>
              <a:t>6, 3-4, 287 – </a:t>
            </a:r>
          </a:p>
          <a:p>
            <a:r>
              <a:rPr lang="en-US" dirty="0"/>
              <a:t>Supreme Judicial Court of Massachusetts. (1990).  Gender bias study of the court system in Massachusetts. </a:t>
            </a:r>
            <a:r>
              <a:rPr lang="en-US" i="1" dirty="0"/>
              <a:t>New England Law Review</a:t>
            </a:r>
            <a:r>
              <a:rPr lang="en-US" dirty="0"/>
              <a:t>, 24, 745.</a:t>
            </a:r>
          </a:p>
          <a:p>
            <a:r>
              <a:rPr lang="en-US" dirty="0"/>
              <a:t>Watson, L. &amp; </a:t>
            </a:r>
            <a:r>
              <a:rPr lang="en-US" dirty="0" err="1"/>
              <a:t>Ancis</a:t>
            </a:r>
            <a:r>
              <a:rPr lang="en-US" dirty="0"/>
              <a:t>, J.  (2013).  Power and control in the legal system: from marriage/relationship to divorce and custody.  </a:t>
            </a:r>
            <a:r>
              <a:rPr lang="en-US" i="1" dirty="0"/>
              <a:t>Violence Against Women</a:t>
            </a:r>
            <a:r>
              <a:rPr lang="en-US" dirty="0"/>
              <a:t>, 19, 2, 166-186.</a:t>
            </a:r>
          </a:p>
          <a:p>
            <a:endParaRPr lang="en-US" dirty="0"/>
          </a:p>
        </p:txBody>
      </p:sp>
    </p:spTree>
    <p:extLst>
      <p:ext uri="{BB962C8B-B14F-4D97-AF65-F5344CB8AC3E}">
        <p14:creationId xmlns:p14="http://schemas.microsoft.com/office/powerpoint/2010/main" val="4060799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Statement</a:t>
            </a:r>
          </a:p>
        </p:txBody>
      </p:sp>
      <p:sp>
        <p:nvSpPr>
          <p:cNvPr id="3" name="Content Placeholder 2"/>
          <p:cNvSpPr>
            <a:spLocks noGrp="1"/>
          </p:cNvSpPr>
          <p:nvPr>
            <p:ph sz="half" idx="1"/>
          </p:nvPr>
        </p:nvSpPr>
        <p:spPr/>
        <p:txBody>
          <a:bodyPr>
            <a:normAutofit fontScale="85000" lnSpcReduction="10000"/>
          </a:bodyPr>
          <a:lstStyle/>
          <a:p>
            <a:r>
              <a:rPr lang="en-US" dirty="0"/>
              <a:t>Domestic violence dynamics from relationships and marriages continue in legal proceedings as a means of maintaining power and control over victims (Watson &amp; </a:t>
            </a:r>
            <a:r>
              <a:rPr lang="en-US" dirty="0" err="1"/>
              <a:t>Ancis</a:t>
            </a:r>
            <a:r>
              <a:rPr lang="en-US" dirty="0"/>
              <a:t>, 2013). </a:t>
            </a:r>
          </a:p>
          <a:p>
            <a:r>
              <a:rPr lang="en-US" dirty="0"/>
              <a:t>The cycle of abuse is perpetuated by family courts through child support hearings, custody and visitation litigation, intimidation/harassment, deliberately lengthening the case, particularly if the case is pro-father, manipulating finances, and distortions of information (Watson &amp; </a:t>
            </a:r>
            <a:r>
              <a:rPr lang="en-US" dirty="0" err="1"/>
              <a:t>Ancis</a:t>
            </a:r>
            <a:r>
              <a:rPr lang="en-US" dirty="0"/>
              <a:t>, 2013). </a:t>
            </a:r>
          </a:p>
        </p:txBody>
      </p:sp>
      <p:sp>
        <p:nvSpPr>
          <p:cNvPr id="4" name="Content Placeholder 3"/>
          <p:cNvSpPr>
            <a:spLocks noGrp="1"/>
          </p:cNvSpPr>
          <p:nvPr>
            <p:ph sz="half" idx="2"/>
          </p:nvPr>
        </p:nvSpPr>
        <p:spPr/>
        <p:txBody>
          <a:bodyPr>
            <a:normAutofit fontScale="85000" lnSpcReduction="10000"/>
          </a:bodyPr>
          <a:lstStyle/>
          <a:p>
            <a:r>
              <a:rPr lang="en-US" dirty="0"/>
              <a:t>Child custody and visitation arrangements provide a vehicle by which abusive men control women and their children, particularly in contested custody cases involving a history of domestic violence (Bancroft &amp; Silverman, 2002; Butts, 1999; Lemon, 2000). </a:t>
            </a:r>
          </a:p>
          <a:p>
            <a:r>
              <a:rPr lang="en-US" dirty="0"/>
              <a:t>Despite popular belief, evidence shows that fathers who seek custody of children through litigation either obtain primary or joint legal custody (Supreme Judicial Court of Massachusetts, 1990).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80" y="1868557"/>
            <a:ext cx="2780625" cy="3117850"/>
          </a:xfrm>
          <a:prstGeom prst="rect">
            <a:avLst/>
          </a:prstGeom>
        </p:spPr>
      </p:pic>
    </p:spTree>
    <p:extLst>
      <p:ext uri="{BB962C8B-B14F-4D97-AF65-F5344CB8AC3E}">
        <p14:creationId xmlns:p14="http://schemas.microsoft.com/office/powerpoint/2010/main" val="154973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Statement </a:t>
            </a:r>
          </a:p>
        </p:txBody>
      </p:sp>
      <p:sp>
        <p:nvSpPr>
          <p:cNvPr id="3" name="Content Placeholder 2"/>
          <p:cNvSpPr>
            <a:spLocks noGrp="1"/>
          </p:cNvSpPr>
          <p:nvPr>
            <p:ph sz="half" idx="1"/>
          </p:nvPr>
        </p:nvSpPr>
        <p:spPr/>
        <p:txBody>
          <a:bodyPr>
            <a:normAutofit fontScale="92500" lnSpcReduction="20000"/>
          </a:bodyPr>
          <a:lstStyle/>
          <a:p>
            <a:r>
              <a:rPr lang="en-US" dirty="0"/>
              <a:t>Judges and other actors, such as guardian ad </a:t>
            </a:r>
            <a:r>
              <a:rPr lang="en-US" dirty="0" err="1"/>
              <a:t>litems</a:t>
            </a:r>
            <a:r>
              <a:rPr lang="en-US" dirty="0"/>
              <a:t> (GALs) and custody evaluators, appointed to highly contested custody cases involving domestic violence to make decisions, recommendations, evaluations, or investigations, are generally uninformed regarding domestic violence and the cycle of abuse (Lemon, 1999; Family Violence Project of the National Council of Juvenile and Family Court Judges, 1995). </a:t>
            </a:r>
          </a:p>
        </p:txBody>
      </p:sp>
      <p:sp>
        <p:nvSpPr>
          <p:cNvPr id="4" name="Content Placeholder 3"/>
          <p:cNvSpPr>
            <a:spLocks noGrp="1"/>
          </p:cNvSpPr>
          <p:nvPr>
            <p:ph sz="half" idx="2"/>
          </p:nvPr>
        </p:nvSpPr>
        <p:spPr/>
        <p:txBody>
          <a:bodyPr>
            <a:normAutofit fontScale="92500" lnSpcReduction="20000"/>
          </a:bodyPr>
          <a:lstStyle/>
          <a:p>
            <a:r>
              <a:rPr lang="en-US" dirty="0"/>
              <a:t>Several professional organizations have provided guidelines that discourage the granting of custody of minor children to perpetrators of violence against mothers (Family Violence Project of the National Council of Juvenile and Family Court Judges, 1995; American Psychological Association Presidential Task Force on Violence and the Family, 1996; </a:t>
            </a:r>
            <a:r>
              <a:rPr lang="en-US" dirty="0" err="1"/>
              <a:t>Reihing</a:t>
            </a:r>
            <a:r>
              <a:rPr lang="en-US" dirty="0"/>
              <a:t>, 1999).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3094" y="259007"/>
            <a:ext cx="3673189" cy="1773720"/>
          </a:xfrm>
          <a:prstGeom prst="rect">
            <a:avLst/>
          </a:prstGeom>
        </p:spPr>
      </p:pic>
    </p:spTree>
    <p:extLst>
      <p:ext uri="{BB962C8B-B14F-4D97-AF65-F5344CB8AC3E}">
        <p14:creationId xmlns:p14="http://schemas.microsoft.com/office/powerpoint/2010/main" val="1734383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Statement</a:t>
            </a:r>
          </a:p>
        </p:txBody>
      </p:sp>
      <p:sp>
        <p:nvSpPr>
          <p:cNvPr id="3" name="Content Placeholder 2"/>
          <p:cNvSpPr>
            <a:spLocks noGrp="1"/>
          </p:cNvSpPr>
          <p:nvPr>
            <p:ph idx="1"/>
          </p:nvPr>
        </p:nvSpPr>
        <p:spPr/>
        <p:txBody>
          <a:bodyPr>
            <a:normAutofit fontScale="92500"/>
          </a:bodyPr>
          <a:lstStyle/>
          <a:p>
            <a:r>
              <a:rPr lang="en-US" dirty="0"/>
              <a:t>The prevailing view in the child custody literature is that domestic violence and interpersonal violence (IPV) is primarily perpetuated by fathers (Bancroft &amp; Silverman, 2002). </a:t>
            </a:r>
          </a:p>
          <a:p>
            <a:r>
              <a:rPr lang="en-US" dirty="0"/>
              <a:t>Family law is a central entity of concern for abused women due to the cross-section between criminal law and civil orders for protection (Cuthbert, et. al. 2002). </a:t>
            </a:r>
          </a:p>
          <a:p>
            <a:r>
              <a:rPr lang="en-US" dirty="0"/>
              <a:t>Abused mothers often face the prospect of having their children removed from them if they fail to protect children from abusive father, yet family courts order abused mothers to facilitate and encourage ongoing contact between the children and her abuser (Hannah &amp; Goldstein, 2010). </a:t>
            </a:r>
          </a:p>
          <a:p>
            <a:r>
              <a:rPr lang="en-US" dirty="0"/>
              <a:t>Her failure to do so results in child custody being awarded to the abusive father.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751" y="1516083"/>
            <a:ext cx="2766949" cy="1844633"/>
          </a:xfrm>
          <a:prstGeom prst="rect">
            <a:avLst/>
          </a:prstGeom>
        </p:spPr>
      </p:pic>
    </p:spTree>
    <p:extLst>
      <p:ext uri="{BB962C8B-B14F-4D97-AF65-F5344CB8AC3E}">
        <p14:creationId xmlns:p14="http://schemas.microsoft.com/office/powerpoint/2010/main" val="634027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Statement</a:t>
            </a:r>
          </a:p>
        </p:txBody>
      </p:sp>
      <p:sp>
        <p:nvSpPr>
          <p:cNvPr id="3" name="Content Placeholder 2"/>
          <p:cNvSpPr>
            <a:spLocks noGrp="1"/>
          </p:cNvSpPr>
          <p:nvPr>
            <p:ph idx="1"/>
          </p:nvPr>
        </p:nvSpPr>
        <p:spPr/>
        <p:txBody>
          <a:bodyPr>
            <a:normAutofit fontScale="92500" lnSpcReduction="10000"/>
          </a:bodyPr>
          <a:lstStyle/>
          <a:p>
            <a:r>
              <a:rPr lang="en-US" dirty="0"/>
              <a:t>U.S. family courts currently place priority on maximum contact with the male parent even if the mother warns the courts and appointed officials of the abuse (Stark, 2009). </a:t>
            </a:r>
          </a:p>
          <a:p>
            <a:r>
              <a:rPr lang="en-US" dirty="0"/>
              <a:t>Both Guardian ad </a:t>
            </a:r>
            <a:r>
              <a:rPr lang="en-US" dirty="0" err="1"/>
              <a:t>Litems</a:t>
            </a:r>
            <a:r>
              <a:rPr lang="en-US" dirty="0"/>
              <a:t> and custody evaluators are appointed to cases and they work independently and unilaterally while making recommendations that often separate nurturing mothers from often very young children, changing the social, legal, and economic dynamics of American families and communities without any collaborative guidance from experts in the domestic violence fields.</a:t>
            </a:r>
          </a:p>
          <a:p>
            <a:r>
              <a:rPr lang="en-US" dirty="0"/>
              <a:t>The treatment of battered mothers and their children in family courts in the U.S. is father-focused, patriarchal, biased, unilateral, uniformed, disjointed, and traumatic on the families, mothers, and children who seek protection.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3644" y="568345"/>
            <a:ext cx="2286005" cy="1385319"/>
          </a:xfrm>
          <a:prstGeom prst="rect">
            <a:avLst/>
          </a:prstGeom>
        </p:spPr>
      </p:pic>
    </p:spTree>
    <p:extLst>
      <p:ext uri="{BB962C8B-B14F-4D97-AF65-F5344CB8AC3E}">
        <p14:creationId xmlns:p14="http://schemas.microsoft.com/office/powerpoint/2010/main" val="3437558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Solutions</a:t>
            </a:r>
          </a:p>
        </p:txBody>
      </p:sp>
      <p:sp>
        <p:nvSpPr>
          <p:cNvPr id="3" name="Content Placeholder 2"/>
          <p:cNvSpPr>
            <a:spLocks noGrp="1"/>
          </p:cNvSpPr>
          <p:nvPr>
            <p:ph sz="half" idx="1"/>
          </p:nvPr>
        </p:nvSpPr>
        <p:spPr/>
        <p:txBody>
          <a:bodyPr>
            <a:normAutofit fontScale="92500" lnSpcReduction="20000"/>
          </a:bodyPr>
          <a:lstStyle/>
          <a:p>
            <a:r>
              <a:rPr lang="en-US" dirty="0"/>
              <a:t>Collaborative governance may develop new methods by which family law cases involving domestic violence can be collaboratively managed to ensure the safety and protection of abused mothers and children.</a:t>
            </a:r>
          </a:p>
        </p:txBody>
      </p:sp>
      <p:sp>
        <p:nvSpPr>
          <p:cNvPr id="4" name="Content Placeholder 3"/>
          <p:cNvSpPr>
            <a:spLocks noGrp="1"/>
          </p:cNvSpPr>
          <p:nvPr>
            <p:ph sz="half" idx="2"/>
          </p:nvPr>
        </p:nvSpPr>
        <p:spPr/>
        <p:txBody>
          <a:bodyPr>
            <a:normAutofit fontScale="92500" lnSpcReduction="20000"/>
          </a:bodyPr>
          <a:lstStyle/>
          <a:p>
            <a:r>
              <a:rPr lang="en-US" dirty="0"/>
              <a:t>Improving collaborative governance of family law cases involving contested child custody and domestic violence by removing unilateral professionals appointed to make recommendations with little to no background knowledge on domestic violence and providing a collaborative case management approach to battered mothers and children in these cases may reduce the incidences of child custody being awarded to abusive fathers.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 y="1409699"/>
            <a:ext cx="2857500" cy="2857500"/>
          </a:xfrm>
          <a:prstGeom prst="rect">
            <a:avLst/>
          </a:prstGeom>
        </p:spPr>
      </p:pic>
    </p:spTree>
    <p:extLst>
      <p:ext uri="{BB962C8B-B14F-4D97-AF65-F5344CB8AC3E}">
        <p14:creationId xmlns:p14="http://schemas.microsoft.com/office/powerpoint/2010/main" val="7114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Practical Implications of Collaborative Governance</a:t>
            </a:r>
          </a:p>
        </p:txBody>
      </p:sp>
      <p:sp>
        <p:nvSpPr>
          <p:cNvPr id="8" name="Content Placeholder 7"/>
          <p:cNvSpPr>
            <a:spLocks noGrp="1"/>
          </p:cNvSpPr>
          <p:nvPr>
            <p:ph sz="half" idx="1"/>
          </p:nvPr>
        </p:nvSpPr>
        <p:spPr/>
        <p:txBody>
          <a:bodyPr>
            <a:normAutofit fontScale="85000" lnSpcReduction="10000"/>
          </a:bodyPr>
          <a:lstStyle/>
          <a:p>
            <a:r>
              <a:rPr lang="en-US" dirty="0"/>
              <a:t>Collaborative governance may:</a:t>
            </a:r>
          </a:p>
          <a:p>
            <a:pPr lvl="1"/>
            <a:r>
              <a:rPr lang="en-US" dirty="0"/>
              <a:t>Reduce incidences of child PTSD</a:t>
            </a:r>
          </a:p>
          <a:p>
            <a:pPr lvl="1"/>
            <a:r>
              <a:rPr lang="en-US" dirty="0"/>
              <a:t>Reduce </a:t>
            </a:r>
            <a:r>
              <a:rPr lang="en-US" dirty="0" err="1"/>
              <a:t>revictimization</a:t>
            </a:r>
            <a:r>
              <a:rPr lang="en-US" dirty="0"/>
              <a:t> of abused women</a:t>
            </a:r>
          </a:p>
          <a:p>
            <a:pPr lvl="1"/>
            <a:r>
              <a:rPr lang="en-US" dirty="0"/>
              <a:t>Strengthen maternal bonds between mothers and children</a:t>
            </a:r>
          </a:p>
          <a:p>
            <a:pPr lvl="1"/>
            <a:r>
              <a:rPr lang="en-US" dirty="0"/>
              <a:t>Serve as a validation for women that the abuse did occur (rather than suppressing it or ignoring it)</a:t>
            </a:r>
          </a:p>
          <a:p>
            <a:pPr lvl="1"/>
            <a:r>
              <a:rPr lang="en-US" dirty="0"/>
              <a:t>GALs, custody evaluators, and judges may become more knowledgeable about the dynamics of power and control in legal proceedings</a:t>
            </a:r>
          </a:p>
        </p:txBody>
      </p:sp>
      <p:sp>
        <p:nvSpPr>
          <p:cNvPr id="9" name="Content Placeholder 8"/>
          <p:cNvSpPr>
            <a:spLocks noGrp="1"/>
          </p:cNvSpPr>
          <p:nvPr>
            <p:ph sz="half" idx="2"/>
          </p:nvPr>
        </p:nvSpPr>
        <p:spPr/>
        <p:txBody>
          <a:bodyPr>
            <a:normAutofit fontScale="85000" lnSpcReduction="10000"/>
          </a:bodyPr>
          <a:lstStyle/>
          <a:p>
            <a:r>
              <a:rPr lang="en-US" dirty="0"/>
              <a:t>Collaborative governance may:</a:t>
            </a:r>
          </a:p>
          <a:p>
            <a:pPr lvl="1"/>
            <a:r>
              <a:rPr lang="en-US" dirty="0"/>
              <a:t>Empower women to feel free to emancipate themselves from the continued cycle of power and control that the family courts statutorily place upon both abused mothers and children</a:t>
            </a:r>
          </a:p>
          <a:p>
            <a:pPr lvl="1"/>
            <a:r>
              <a:rPr lang="en-US" dirty="0"/>
              <a:t>reduce incidences of child deaths while living with abusive parent</a:t>
            </a:r>
          </a:p>
          <a:p>
            <a:pPr lvl="1"/>
            <a:r>
              <a:rPr lang="en-US" dirty="0"/>
              <a:t>reduce childhood trauma from being removed from the protective parent.</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445" y="1596432"/>
            <a:ext cx="2678254" cy="3977829"/>
          </a:xfrm>
          <a:prstGeom prst="rect">
            <a:avLst/>
          </a:prstGeom>
        </p:spPr>
      </p:pic>
    </p:spTree>
    <p:extLst>
      <p:ext uri="{BB962C8B-B14F-4D97-AF65-F5344CB8AC3E}">
        <p14:creationId xmlns:p14="http://schemas.microsoft.com/office/powerpoint/2010/main" val="260352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Foundation for Collaboration</a:t>
            </a:r>
          </a:p>
        </p:txBody>
      </p:sp>
      <p:sp>
        <p:nvSpPr>
          <p:cNvPr id="3" name="Content Placeholder 2"/>
          <p:cNvSpPr>
            <a:spLocks noGrp="1"/>
          </p:cNvSpPr>
          <p:nvPr>
            <p:ph idx="1"/>
          </p:nvPr>
        </p:nvSpPr>
        <p:spPr/>
        <p:txBody>
          <a:bodyPr>
            <a:normAutofit fontScale="92500" lnSpcReduction="10000"/>
          </a:bodyPr>
          <a:lstStyle/>
          <a:p>
            <a:r>
              <a:rPr lang="en-US" dirty="0"/>
              <a:t>Collaborative Mindsets in leadership</a:t>
            </a:r>
          </a:p>
          <a:p>
            <a:pPr lvl="1"/>
            <a:r>
              <a:rPr lang="en-US" dirty="0"/>
              <a:t>Lead a network</a:t>
            </a:r>
          </a:p>
          <a:p>
            <a:pPr lvl="1"/>
            <a:r>
              <a:rPr lang="en-US" dirty="0"/>
              <a:t>Use relationships, influence, media, peer pressure to achieve goals</a:t>
            </a:r>
          </a:p>
          <a:p>
            <a:pPr lvl="1"/>
            <a:r>
              <a:rPr lang="en-US" dirty="0"/>
              <a:t>Need strong relationships pulling in same direction to succeed</a:t>
            </a:r>
          </a:p>
          <a:p>
            <a:pPr lvl="1"/>
            <a:r>
              <a:rPr lang="en-US" dirty="0"/>
              <a:t>Flexibility</a:t>
            </a:r>
          </a:p>
          <a:p>
            <a:pPr lvl="1"/>
            <a:r>
              <a:rPr lang="en-US" dirty="0"/>
              <a:t>Shine a light on operations; show the public your work</a:t>
            </a:r>
          </a:p>
          <a:p>
            <a:pPr lvl="1"/>
            <a:r>
              <a:rPr lang="en-US" dirty="0"/>
              <a:t>You gain power by listening, speaking truth to those in power, making good on the promise, and delivering results.</a:t>
            </a:r>
          </a:p>
          <a:p>
            <a:r>
              <a:rPr lang="en-US" dirty="0"/>
              <a:t>“If you want to go quickly, go alone.  If you want to go farther, go together.”  African proverb</a:t>
            </a:r>
          </a:p>
          <a:p>
            <a:endParaRPr lang="en-US" dirty="0"/>
          </a:p>
        </p:txBody>
      </p:sp>
    </p:spTree>
    <p:extLst>
      <p:ext uri="{BB962C8B-B14F-4D97-AF65-F5344CB8AC3E}">
        <p14:creationId xmlns:p14="http://schemas.microsoft.com/office/powerpoint/2010/main" val="2812430538"/>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Feathered</Template>
  <TotalTime>124</TotalTime>
  <Words>1733</Words>
  <Application>Microsoft Office PowerPoint</Application>
  <PresentationFormat>Widescreen</PresentationFormat>
  <Paragraphs>152</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Century Schoolbook</vt:lpstr>
      <vt:lpstr>Corbel</vt:lpstr>
      <vt:lpstr>Feathered</vt:lpstr>
      <vt:lpstr>Collaborative Governance of Professionals and Organizations Serving Battered Mothers and Children</vt:lpstr>
      <vt:lpstr>The need for collaboration </vt:lpstr>
      <vt:lpstr>Problem Statement</vt:lpstr>
      <vt:lpstr>Problem Statement </vt:lpstr>
      <vt:lpstr>Problem Statement</vt:lpstr>
      <vt:lpstr>Problem Statement</vt:lpstr>
      <vt:lpstr>Solutions</vt:lpstr>
      <vt:lpstr>Practical Implications of Collaborative Governance</vt:lpstr>
      <vt:lpstr>Creating a Foundation for Collaboration</vt:lpstr>
      <vt:lpstr>Common Collaboration Hurdles</vt:lpstr>
      <vt:lpstr>7 Key Collaborative Factors</vt:lpstr>
      <vt:lpstr>Who to Start Collaborations With</vt:lpstr>
      <vt:lpstr>Strategies for Establishing High Commitment to the Project</vt:lpstr>
      <vt:lpstr>Who to Invite to Collaborations</vt:lpstr>
      <vt:lpstr>Collaboration Ground Rules</vt:lpstr>
      <vt:lpstr>Five Qualities of Collaborative Leaders</vt:lpstr>
      <vt:lpstr>Tasks in the First Few Collaborative Meetings</vt:lpstr>
      <vt:lpstr>Five Strategies for Addressing Difficult Behaviors in Collaborative Projects</vt:lpstr>
      <vt:lpstr>Collaborating through Web 2.0 and Internet Resources</vt:lpstr>
      <vt:lpstr>Thank you!</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 Governance of Professionals and Organizations Serving Battered Mothers and Children</dc:title>
  <dc:creator>Kerry Smith</dc:creator>
  <cp:lastModifiedBy>Kerry Smith</cp:lastModifiedBy>
  <cp:revision>26</cp:revision>
  <dcterms:created xsi:type="dcterms:W3CDTF">2016-03-06T14:10:34Z</dcterms:created>
  <dcterms:modified xsi:type="dcterms:W3CDTF">2016-03-06T16:14:49Z</dcterms:modified>
</cp:coreProperties>
</file>